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84" r:id="rId4"/>
    <p:sldId id="331" r:id="rId5"/>
    <p:sldId id="332" r:id="rId6"/>
    <p:sldId id="333" r:id="rId7"/>
    <p:sldId id="334" r:id="rId8"/>
    <p:sldId id="335" r:id="rId9"/>
    <p:sldId id="336" r:id="rId10"/>
    <p:sldId id="385" r:id="rId11"/>
    <p:sldId id="338" r:id="rId12"/>
    <p:sldId id="339" r:id="rId13"/>
    <p:sldId id="340" r:id="rId14"/>
    <p:sldId id="386" r:id="rId15"/>
    <p:sldId id="341" r:id="rId16"/>
    <p:sldId id="343" r:id="rId17"/>
    <p:sldId id="387" r:id="rId18"/>
    <p:sldId id="345" r:id="rId19"/>
    <p:sldId id="346" r:id="rId20"/>
    <p:sldId id="347" r:id="rId21"/>
    <p:sldId id="389" r:id="rId22"/>
    <p:sldId id="352" r:id="rId23"/>
    <p:sldId id="348" r:id="rId24"/>
    <p:sldId id="3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rgbClr val="2E6A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96" y="1795849"/>
            <a:ext cx="3067587" cy="3114818"/>
          </a:xfrm>
        </p:spPr>
        <p:txBody>
          <a:bodyPr>
            <a:normAutofit/>
          </a:bodyPr>
          <a:lstStyle/>
          <a:p>
            <a:r>
              <a:rPr lang="zh-TW" altLang="en-US" sz="4000" b="1" u="sng" dirty="0">
                <a:solidFill>
                  <a:srgbClr val="FEFFFF"/>
                </a:solidFill>
              </a:rPr>
              <a:t>中国地理 </a:t>
            </a:r>
            <a:br>
              <a:rPr lang="en-HK" altLang="zh-TW" sz="4000" b="1" u="sng" dirty="0">
                <a:solidFill>
                  <a:srgbClr val="FEFFFF"/>
                </a:solidFill>
              </a:rPr>
            </a:br>
            <a:r>
              <a:rPr lang="zh-TW" altLang="en-US" sz="4000" b="1" u="sng" dirty="0">
                <a:solidFill>
                  <a:srgbClr val="FEFFFF"/>
                </a:solidFill>
              </a:rPr>
              <a:t>简报系列 </a:t>
            </a:r>
            <a:r>
              <a:rPr lang="en-US" altLang="zh-TW" sz="4000" b="1" u="sng" dirty="0">
                <a:solidFill>
                  <a:srgbClr val="FEFFFF"/>
                </a:solidFill>
              </a:rPr>
              <a:t>(2) – </a:t>
            </a:r>
            <a:r>
              <a:rPr lang="zh-TW" altLang="en-US" sz="4000" b="1" u="sng" dirty="0">
                <a:solidFill>
                  <a:srgbClr val="FEFFFF"/>
                </a:solidFill>
              </a:rPr>
              <a:t>我国的地形</a:t>
            </a:r>
            <a:endParaRPr lang="en-HK" sz="4000" b="1" u="sng" dirty="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96" y="5322565"/>
            <a:ext cx="2990786" cy="830400"/>
          </a:xfrm>
        </p:spPr>
        <p:txBody>
          <a:bodyPr anchor="t">
            <a:noAutofit/>
          </a:bodyPr>
          <a:lstStyle/>
          <a:p>
            <a:r>
              <a:rPr lang="zh-TW" altLang="en-US" sz="2000" dirty="0">
                <a:solidFill>
                  <a:srgbClr val="FEFFFF"/>
                </a:solidFill>
              </a:rPr>
              <a:t>教育局 课程发展处</a:t>
            </a:r>
            <a:endParaRPr lang="en-HK" altLang="zh-TW" sz="2000" dirty="0">
              <a:solidFill>
                <a:srgbClr val="FEFFFF"/>
              </a:solidFill>
            </a:endParaRPr>
          </a:p>
          <a:p>
            <a:r>
              <a:rPr lang="zh-TW" altLang="en-US" sz="2000" dirty="0">
                <a:solidFill>
                  <a:srgbClr val="FEFFFF"/>
                </a:solidFill>
              </a:rPr>
              <a:t>个人、社会及人文教育组</a:t>
            </a:r>
            <a:endParaRPr lang="en-HK" sz="2000" dirty="0">
              <a:solidFill>
                <a:srgbClr val="FE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FDCAD-F29C-46F4-89F0-4976721832EB}"/>
              </a:ext>
            </a:extLst>
          </p:cNvPr>
          <p:cNvSpPr txBox="1"/>
          <p:nvPr/>
        </p:nvSpPr>
        <p:spPr>
          <a:xfrm>
            <a:off x="6284423" y="6075028"/>
            <a:ext cx="2575492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学生自学版</a:t>
            </a:r>
            <a:endParaRPr lang="en-HK" sz="3200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99" y="800040"/>
            <a:ext cx="5669916" cy="48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31879"/>
          <a:stretch/>
        </p:blipFill>
        <p:spPr>
          <a:xfrm>
            <a:off x="1709872" y="70378"/>
            <a:ext cx="6688057" cy="5137266"/>
          </a:xfrm>
          <a:prstGeom prst="rect">
            <a:avLst/>
          </a:prstGeom>
        </p:spPr>
      </p:pic>
      <p:sp>
        <p:nvSpPr>
          <p:cNvPr id="9" name="圓角矩形圖說文字 5">
            <a:extLst>
              <a:ext uri="{FF2B5EF4-FFF2-40B4-BE49-F238E27FC236}">
                <a16:creationId xmlns:a16="http://schemas.microsoft.com/office/drawing/2014/main" id="{2773EF21-2B1A-4B14-BE2D-0C5C18C054F2}"/>
              </a:ext>
            </a:extLst>
          </p:cNvPr>
          <p:cNvSpPr/>
          <p:nvPr/>
        </p:nvSpPr>
        <p:spPr>
          <a:xfrm>
            <a:off x="2269966" y="5373321"/>
            <a:ext cx="5778126" cy="1365798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3  </a:t>
            </a:r>
            <a:r>
              <a:rPr lang="zh-TW" altLang="en-US" sz="3000" b="1" dirty="0"/>
              <a:t>我国的四组山脉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来源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香港教育局于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从阅读中学习中国地理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自然环境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一书中的第</a:t>
            </a:r>
            <a:r>
              <a:rPr lang="en-US" altLang="zh-TW" sz="1600" b="1" dirty="0"/>
              <a:t>58</a:t>
            </a:r>
            <a:r>
              <a:rPr lang="zh-TW" altLang="en-US" sz="1600" b="1" dirty="0"/>
              <a:t>页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828991" y="3372989"/>
            <a:ext cx="8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/>
              <a:t>图例</a:t>
            </a:r>
            <a:endParaRPr lang="zh-HK" altLang="en-US" b="1" u="sng" dirty="0"/>
          </a:p>
        </p:txBody>
      </p:sp>
      <p:sp>
        <p:nvSpPr>
          <p:cNvPr id="5" name="文字方塊 4"/>
          <p:cNvSpPr txBox="1"/>
          <p:nvPr/>
        </p:nvSpPr>
        <p:spPr>
          <a:xfrm rot="1846646">
            <a:off x="3277284" y="847785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阿尔泰山脉</a:t>
            </a:r>
            <a:endParaRPr lang="en-US" sz="1400" dirty="0"/>
          </a:p>
        </p:txBody>
      </p:sp>
      <p:sp>
        <p:nvSpPr>
          <p:cNvPr id="11" name="文字方塊 10"/>
          <p:cNvSpPr txBox="1"/>
          <p:nvPr/>
        </p:nvSpPr>
        <p:spPr>
          <a:xfrm rot="717009">
            <a:off x="2790310" y="126166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天山山脉</a:t>
            </a:r>
            <a:endParaRPr lang="en-US" sz="1400" dirty="0"/>
          </a:p>
        </p:txBody>
      </p:sp>
      <p:sp>
        <p:nvSpPr>
          <p:cNvPr id="12" name="文字方塊 11"/>
          <p:cNvSpPr txBox="1"/>
          <p:nvPr/>
        </p:nvSpPr>
        <p:spPr>
          <a:xfrm rot="1075173">
            <a:off x="4047361" y="2113156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祁连山脉</a:t>
            </a:r>
            <a:endParaRPr lang="en-US" sz="1400" dirty="0"/>
          </a:p>
        </p:txBody>
      </p:sp>
      <p:sp>
        <p:nvSpPr>
          <p:cNvPr id="13" name="文字方塊 12"/>
          <p:cNvSpPr txBox="1"/>
          <p:nvPr/>
        </p:nvSpPr>
        <p:spPr>
          <a:xfrm rot="1810158">
            <a:off x="2351114" y="2254472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昆仑山脉</a:t>
            </a:r>
            <a:endParaRPr lang="en-US" sz="1400" dirty="0"/>
          </a:p>
        </p:txBody>
      </p:sp>
      <p:sp>
        <p:nvSpPr>
          <p:cNvPr id="14" name="文字方塊 13"/>
          <p:cNvSpPr txBox="1"/>
          <p:nvPr/>
        </p:nvSpPr>
        <p:spPr>
          <a:xfrm rot="1846646">
            <a:off x="2232950" y="3435800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喜马拉雅山脉</a:t>
            </a:r>
            <a:endParaRPr lang="en-US" sz="1400" dirty="0"/>
          </a:p>
        </p:txBody>
      </p:sp>
      <p:sp>
        <p:nvSpPr>
          <p:cNvPr id="15" name="文字方塊 14"/>
          <p:cNvSpPr txBox="1"/>
          <p:nvPr/>
        </p:nvSpPr>
        <p:spPr>
          <a:xfrm rot="741703">
            <a:off x="3477119" y="297728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唐古拉山脉</a:t>
            </a:r>
            <a:endParaRPr lang="en-US" sz="1400" dirty="0"/>
          </a:p>
        </p:txBody>
      </p:sp>
      <p:sp>
        <p:nvSpPr>
          <p:cNvPr id="16" name="文字方塊 15"/>
          <p:cNvSpPr txBox="1"/>
          <p:nvPr/>
        </p:nvSpPr>
        <p:spPr>
          <a:xfrm rot="416001">
            <a:off x="4951252" y="1589697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阴山山脉</a:t>
            </a:r>
            <a:endParaRPr lang="en-US" sz="1400" dirty="0"/>
          </a:p>
        </p:txBody>
      </p:sp>
      <p:sp>
        <p:nvSpPr>
          <p:cNvPr id="17" name="文字方塊 16"/>
          <p:cNvSpPr txBox="1"/>
          <p:nvPr/>
        </p:nvSpPr>
        <p:spPr>
          <a:xfrm rot="20965925">
            <a:off x="5684127" y="1495591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燕山山脉</a:t>
            </a:r>
            <a:endParaRPr lang="en-US" sz="1400" dirty="0"/>
          </a:p>
        </p:txBody>
      </p:sp>
      <p:sp>
        <p:nvSpPr>
          <p:cNvPr id="18" name="文字方塊 17"/>
          <p:cNvSpPr txBox="1"/>
          <p:nvPr/>
        </p:nvSpPr>
        <p:spPr>
          <a:xfrm rot="16958314">
            <a:off x="5262731" y="168975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太行山脉</a:t>
            </a:r>
            <a:endParaRPr lang="en-US" sz="1400" dirty="0"/>
          </a:p>
        </p:txBody>
      </p:sp>
      <p:sp>
        <p:nvSpPr>
          <p:cNvPr id="19" name="文字方塊 18"/>
          <p:cNvSpPr txBox="1"/>
          <p:nvPr/>
        </p:nvSpPr>
        <p:spPr>
          <a:xfrm rot="17455243">
            <a:off x="5553977" y="2758883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武夷山脉</a:t>
            </a:r>
            <a:endParaRPr lang="en-US" sz="1400" dirty="0"/>
          </a:p>
        </p:txBody>
      </p:sp>
      <p:sp>
        <p:nvSpPr>
          <p:cNvPr id="20" name="文字方塊 19"/>
          <p:cNvSpPr txBox="1"/>
          <p:nvPr/>
        </p:nvSpPr>
        <p:spPr>
          <a:xfrm rot="15942352">
            <a:off x="3193564" y="3119450"/>
            <a:ext cx="180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横断山脉</a:t>
            </a:r>
            <a:endParaRPr lang="en-US" sz="1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359451" y="3869441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东</a:t>
            </a:r>
            <a:r>
              <a:rPr lang="en-US" altLang="zh-TW" sz="1200" dirty="0"/>
              <a:t>-</a:t>
            </a:r>
            <a:r>
              <a:rPr lang="zh-TW" altLang="en-US" sz="1200" dirty="0"/>
              <a:t>西走向的山脉</a:t>
            </a:r>
            <a:endParaRPr lang="en-US" altLang="zh-TW" sz="12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360814" y="4152476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东北</a:t>
            </a:r>
            <a:r>
              <a:rPr lang="en-US" altLang="zh-TW" sz="1200" dirty="0"/>
              <a:t>-</a:t>
            </a:r>
            <a:r>
              <a:rPr lang="zh-TW" altLang="en-US" sz="1200" dirty="0"/>
              <a:t>西南走向的山脉</a:t>
            </a:r>
            <a:endParaRPr lang="en-US" altLang="zh-TW" sz="1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360814" y="4418096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南</a:t>
            </a:r>
            <a:r>
              <a:rPr lang="en-US" altLang="zh-TW" sz="1200" dirty="0"/>
              <a:t>-</a:t>
            </a:r>
            <a:r>
              <a:rPr lang="zh-TW" altLang="en-US" sz="1200" dirty="0"/>
              <a:t>北走向的山脉</a:t>
            </a:r>
            <a:endParaRPr lang="en-US" altLang="zh-TW" sz="12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363779" y="4695095"/>
            <a:ext cx="1624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西北</a:t>
            </a:r>
            <a:r>
              <a:rPr lang="en-US" altLang="zh-TW" sz="1200" dirty="0"/>
              <a:t>-</a:t>
            </a:r>
            <a:r>
              <a:rPr lang="zh-TW" altLang="en-US" sz="1200" dirty="0"/>
              <a:t>东南走向的山脉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28346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52EA8E-6D81-471F-B3AC-AC7AC4DA9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18667"/>
              </p:ext>
            </p:extLst>
          </p:nvPr>
        </p:nvGraphicFramePr>
        <p:xfrm>
          <a:off x="1437073" y="500109"/>
          <a:ext cx="739620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251">
                  <a:extLst>
                    <a:ext uri="{9D8B030D-6E8A-4147-A177-3AD203B41FA5}">
                      <a16:colId xmlns:a16="http://schemas.microsoft.com/office/drawing/2014/main" val="949309230"/>
                    </a:ext>
                  </a:extLst>
                </a:gridCol>
                <a:gridCol w="4429958">
                  <a:extLst>
                    <a:ext uri="{9D8B030D-6E8A-4147-A177-3AD203B41FA5}">
                      <a16:colId xmlns:a16="http://schemas.microsoft.com/office/drawing/2014/main" val="16064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分布及例子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8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indent="-514350" algn="ctr">
                        <a:buAutoNum type="arabicParenR"/>
                      </a:pPr>
                      <a:r>
                        <a:rPr lang="zh-TW" altLang="en-US" sz="3200" dirty="0"/>
                        <a:t>东－西走向的山脉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包括北列的天山－阴山山脉、中列的昆仑山－秦岭山脉及南列的南岭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2) </a:t>
                      </a:r>
                      <a:r>
                        <a:rPr lang="zh-TW" altLang="en-US" sz="3200" dirty="0"/>
                        <a:t>东北－西南走向的山脉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主要位于中国东部，也可分为三列：西列为大兴安岭－太行山－巫山－雪峰山；中列为长白山－武夷山；东列为台湾山脉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1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25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514513E-B8F3-46C4-AD81-DD19937A8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474082"/>
              </p:ext>
            </p:extLst>
          </p:nvPr>
        </p:nvGraphicFramePr>
        <p:xfrm>
          <a:off x="1295030" y="1370121"/>
          <a:ext cx="739620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251">
                  <a:extLst>
                    <a:ext uri="{9D8B030D-6E8A-4147-A177-3AD203B41FA5}">
                      <a16:colId xmlns:a16="http://schemas.microsoft.com/office/drawing/2014/main" val="949309230"/>
                    </a:ext>
                  </a:extLst>
                </a:gridCol>
                <a:gridCol w="4429958">
                  <a:extLst>
                    <a:ext uri="{9D8B030D-6E8A-4147-A177-3AD203B41FA5}">
                      <a16:colId xmlns:a16="http://schemas.microsoft.com/office/drawing/2014/main" val="16064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分布及例子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387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3) </a:t>
                      </a:r>
                      <a:r>
                        <a:rPr lang="zh-TW" altLang="en-US" sz="3200" dirty="0"/>
                        <a:t>南－北走向的山脉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主要有两条，分别是中部的贺兰山和六盘山；以及在中国西南的横断山脉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9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4) </a:t>
                      </a:r>
                      <a:r>
                        <a:rPr lang="zh-TW" altLang="en-US" sz="3200" dirty="0"/>
                        <a:t>西北－东南弧形走向山脉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亦即是青藏高原，包括有阿尔泰山、祁连山和喜马拉雅山脉的众多高山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16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15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2CC3-A2F6-4231-8A3F-658E2822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01008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高原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B059-AF9B-42B2-ADE9-8EC68887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7" y="1455938"/>
            <a:ext cx="7149483" cy="504251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我国有</a:t>
            </a:r>
            <a:r>
              <a:rPr lang="zh-TW" altLang="en-US" sz="3200" b="1" dirty="0"/>
              <a:t>四大高原</a:t>
            </a:r>
            <a:r>
              <a:rPr lang="zh-TW" altLang="en-US" sz="3200" dirty="0"/>
              <a:t>，分别是青藏高原、内蒙古高原、黄土高原和云贵高原 </a:t>
            </a:r>
            <a:r>
              <a:rPr lang="en-US" altLang="zh-TW" sz="3200" dirty="0"/>
              <a:t>(</a:t>
            </a:r>
            <a:r>
              <a:rPr lang="zh-TW" altLang="en-US" sz="3200" dirty="0"/>
              <a:t>图</a:t>
            </a:r>
            <a:r>
              <a:rPr lang="en-US" altLang="zh-TW" sz="3200" dirty="0"/>
              <a:t>4)</a:t>
            </a:r>
          </a:p>
          <a:p>
            <a:r>
              <a:rPr lang="zh-TW" altLang="en-US" sz="3200" dirty="0"/>
              <a:t>除了青藏高原是坐落在我国的第一级阶梯上，其余三大高原都是坐落在第二级阶梯上</a:t>
            </a:r>
            <a:endParaRPr lang="en-US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青藏高原</a:t>
            </a:r>
            <a:r>
              <a:rPr lang="zh-TW" altLang="en-US" sz="3200" dirty="0"/>
              <a:t>：位于我国的西南部，主要包括西藏、青海和四川的西部，是我国面积最大、海拔最高</a:t>
            </a:r>
            <a:r>
              <a:rPr lang="en-US" altLang="zh-TW" sz="3200" dirty="0"/>
              <a:t>(&gt;4000</a:t>
            </a:r>
            <a:r>
              <a:rPr lang="zh-TW" altLang="en-US" sz="3200" dirty="0"/>
              <a:t>米</a:t>
            </a:r>
            <a:r>
              <a:rPr lang="en-US" altLang="zh-TW" sz="3200" dirty="0"/>
              <a:t>)</a:t>
            </a:r>
            <a:r>
              <a:rPr lang="zh-TW" altLang="en-US" sz="3200" dirty="0"/>
              <a:t>的高原，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83740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DF07DF91-F988-42C3-93C5-0E6A388917B0}"/>
              </a:ext>
            </a:extLst>
          </p:cNvPr>
          <p:cNvSpPr/>
          <p:nvPr/>
        </p:nvSpPr>
        <p:spPr>
          <a:xfrm>
            <a:off x="2141508" y="5212079"/>
            <a:ext cx="5778126" cy="797375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4  </a:t>
            </a:r>
            <a:r>
              <a:rPr lang="zh-TW" altLang="en-US" sz="3000" b="1" dirty="0"/>
              <a:t>我国的四大高原</a:t>
            </a:r>
            <a:endParaRPr lang="en-HK" altLang="zh-TW" sz="3000" b="1" dirty="0"/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859578" y="2892830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</a:rPr>
              <a:t>青藏高原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20813666">
            <a:off x="4689031" y="2615463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黄土高原</a:t>
            </a:r>
            <a:endParaRPr lang="en-US" sz="1400" b="1" dirty="0"/>
          </a:p>
        </p:txBody>
      </p:sp>
      <p:sp>
        <p:nvSpPr>
          <p:cNvPr id="9" name="文字方塊 8"/>
          <p:cNvSpPr txBox="1"/>
          <p:nvPr/>
        </p:nvSpPr>
        <p:spPr>
          <a:xfrm rot="20155186">
            <a:off x="4664969" y="1890178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内蒙古高原</a:t>
            </a:r>
            <a:endParaRPr lang="en-US" sz="1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73484" y="3932891"/>
            <a:ext cx="1113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云贵高原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8371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5235-D808-4676-895C-88BF55BC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471" y="825623"/>
            <a:ext cx="6971930" cy="5690587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内蒙古高原</a:t>
            </a:r>
            <a:r>
              <a:rPr lang="en-US" altLang="zh-TW" sz="3200" b="1" u="sng" dirty="0"/>
              <a:t>: </a:t>
            </a:r>
            <a:r>
              <a:rPr lang="zh-TW" altLang="en-US" sz="3200" dirty="0"/>
              <a:t>位于北部，主要包括内蒙古大部分地区和甘肃、宁夏及河北的一部分</a:t>
            </a:r>
            <a:endParaRPr lang="en-US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黄土高原</a:t>
            </a:r>
            <a:r>
              <a:rPr lang="en-US" altLang="zh-TW" sz="3200" dirty="0"/>
              <a:t>:</a:t>
            </a:r>
            <a:r>
              <a:rPr lang="zh-TW" altLang="en-US" sz="3200" dirty="0"/>
              <a:t>黄土高原是全世界厚度最厚、范围最大的黄土地形。其位置在内蒙古高原的正南方，包括山西、和陜西、甘肃、宁夏的一部分</a:t>
            </a:r>
            <a:endParaRPr lang="en-HK" altLang="zh-TW" sz="3200" dirty="0"/>
          </a:p>
          <a:p>
            <a:r>
              <a:rPr lang="en-US" altLang="zh-TW" sz="3200" dirty="0"/>
              <a:t>4) </a:t>
            </a:r>
            <a:r>
              <a:rPr lang="zh-TW" altLang="en-US" sz="3200" b="1" u="sng" dirty="0"/>
              <a:t>云贵高原</a:t>
            </a:r>
            <a:r>
              <a:rPr lang="zh-TW" altLang="en-US" sz="3200" dirty="0"/>
              <a:t>：位于西南部，包括云南和贵州的大部分地区</a:t>
            </a:r>
            <a:endParaRPr lang="en-US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67160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D37B-EE04-413E-A94A-CEF19B7E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18764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盆地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6505-98F8-47AD-ABD7-BB503280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358283"/>
            <a:ext cx="6591985" cy="500700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我国主要有</a:t>
            </a:r>
            <a:r>
              <a:rPr lang="zh-TW" altLang="en-US" sz="3200" b="1" dirty="0"/>
              <a:t>四大盆地</a:t>
            </a:r>
            <a:r>
              <a:rPr lang="zh-TW" altLang="en-US" sz="3200" dirty="0"/>
              <a:t>，分别是塔里木盆地、准噶尔盆地、柴达木盆地和四川盆地（图</a:t>
            </a:r>
            <a:r>
              <a:rPr lang="en-US" altLang="zh-TW" sz="3200" dirty="0"/>
              <a:t>5</a:t>
            </a:r>
            <a:r>
              <a:rPr lang="zh-TW" altLang="en-US" sz="3200" dirty="0"/>
              <a:t>），全部皆位于第二级阶梯上</a:t>
            </a:r>
            <a:endParaRPr lang="en-HK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塔里木盆地</a:t>
            </a:r>
            <a:r>
              <a:rPr lang="zh-TW" altLang="en-US" sz="3200" dirty="0"/>
              <a:t>位于新疆南部，是我国最大的盆地，海拔约</a:t>
            </a:r>
            <a:r>
              <a:rPr lang="en-US" altLang="zh-TW" sz="3200" dirty="0"/>
              <a:t>800-1300</a:t>
            </a:r>
            <a:r>
              <a:rPr lang="zh-TW" altLang="en-US" sz="3200" dirty="0"/>
              <a:t>米。塔里木盆地的地势呈西高东低之势，其中心是我国最大的沙漠</a:t>
            </a:r>
            <a:r>
              <a:rPr lang="en-US" altLang="zh-TW" sz="3200" dirty="0"/>
              <a:t>-</a:t>
            </a:r>
            <a:r>
              <a:rPr lang="zh-TW" altLang="en-US" sz="3200" dirty="0"/>
              <a:t>塔克拉玛干沙漠，而其边缘则是绿洲带</a:t>
            </a:r>
            <a:endParaRPr lang="en-HK" altLang="zh-TW" sz="3200" dirty="0"/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7128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31134356-9424-4FAE-91FE-E841B76990C0}"/>
              </a:ext>
            </a:extLst>
          </p:cNvPr>
          <p:cNvSpPr/>
          <p:nvPr/>
        </p:nvSpPr>
        <p:spPr>
          <a:xfrm>
            <a:off x="2238410" y="5431421"/>
            <a:ext cx="5778126" cy="911190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5  </a:t>
            </a:r>
            <a:r>
              <a:rPr lang="zh-TW" altLang="en-US" sz="3000" b="1" dirty="0"/>
              <a:t>我国的四大盆地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35629" y="2053244"/>
            <a:ext cx="1230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塔里木盆地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78727" y="1361475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准噶尔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13225" y="2267960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柴达木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12331" y="3319406"/>
            <a:ext cx="123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四川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盆地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438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F6BA-709F-4C9E-88AA-74E628C4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452761"/>
            <a:ext cx="6591985" cy="5458461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准噶尔盆地</a:t>
            </a:r>
            <a:r>
              <a:rPr lang="zh-TW" altLang="en-US" sz="3200" dirty="0"/>
              <a:t>位于新疆北部，海拔约</a:t>
            </a:r>
            <a:r>
              <a:rPr lang="en-US" altLang="zh-TW" sz="3200" dirty="0"/>
              <a:t>500-1000</a:t>
            </a:r>
            <a:r>
              <a:rPr lang="zh-TW" altLang="en-US" sz="3200" dirty="0"/>
              <a:t>米，是我国的第二大盆地，其地势亦为西高东低，中心部分是中国第二大沙漠</a:t>
            </a:r>
            <a:r>
              <a:rPr lang="en-US" altLang="zh-TW" sz="3200" dirty="0"/>
              <a:t>-</a:t>
            </a:r>
            <a:r>
              <a:rPr lang="zh-TW" altLang="en-US" sz="3200" dirty="0"/>
              <a:t>古尔班通古特沙漠</a:t>
            </a:r>
            <a:endParaRPr lang="en-HK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柴达木盆地</a:t>
            </a:r>
            <a:r>
              <a:rPr lang="zh-TW" altLang="en-US" sz="3200" dirty="0"/>
              <a:t>位于青海省西北部，是我国地势最高的盆地，海拔约</a:t>
            </a:r>
            <a:r>
              <a:rPr lang="en-US" altLang="zh-TW" sz="3200" dirty="0"/>
              <a:t>2500-3000</a:t>
            </a:r>
            <a:r>
              <a:rPr lang="zh-TW" altLang="en-US" sz="3200" dirty="0"/>
              <a:t>米，而其东南部有很多盐湖和沼泽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53435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E8499-F184-4F53-8C65-BA9BECA9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585926"/>
            <a:ext cx="6591985" cy="5325296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4) </a:t>
            </a:r>
            <a:r>
              <a:rPr lang="zh-TW" altLang="en-US" sz="3200" b="1" u="sng" dirty="0"/>
              <a:t>四川盆地</a:t>
            </a:r>
            <a:r>
              <a:rPr lang="zh-TW" altLang="en-US" sz="3200" dirty="0"/>
              <a:t>位于四川省东部，海拔约</a:t>
            </a:r>
            <a:r>
              <a:rPr lang="en-US" altLang="zh-TW" sz="3200" dirty="0"/>
              <a:t>250-700</a:t>
            </a:r>
            <a:r>
              <a:rPr lang="zh-TW" altLang="en-US" sz="3200" dirty="0"/>
              <a:t>米，其地势为西北高东南低，内有平原、丘陵、低山和河流。盆地所在之处由于气候温暖，土地肥沃，故物产丰富，有「天府之国」的美誉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44159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2030"/>
          </a:xfrm>
        </p:spPr>
        <p:txBody>
          <a:bodyPr/>
          <a:lstStyle/>
          <a:p>
            <a:r>
              <a:rPr lang="zh-TW" altLang="en-US" b="1" u="sng" dirty="0"/>
              <a:t>我国的地形格局 </a:t>
            </a:r>
            <a:r>
              <a:rPr lang="en-US" altLang="zh-TW" b="1" u="sng" dirty="0"/>
              <a:t>- </a:t>
            </a:r>
            <a:r>
              <a:rPr lang="zh-TW" altLang="en-US" b="1" u="sng" dirty="0"/>
              <a:t>三级阶梯地势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1553591"/>
            <a:ext cx="6763793" cy="5157927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在我国广阔的大地上，有变化多端的地形地貌 </a:t>
            </a:r>
            <a:r>
              <a:rPr lang="en-US" altLang="zh-TW" sz="3200" dirty="0"/>
              <a:t>- </a:t>
            </a:r>
            <a:r>
              <a:rPr lang="zh-TW" altLang="en-US" sz="3200" dirty="0"/>
              <a:t>山脉、高原、盆地、丘陵及平原等，种类繁多</a:t>
            </a:r>
            <a:endParaRPr lang="en-HK" altLang="zh-TW" sz="3200" dirty="0"/>
          </a:p>
          <a:p>
            <a:r>
              <a:rPr lang="zh-TW" altLang="en-US" sz="3200" dirty="0"/>
              <a:t>我国的</a:t>
            </a:r>
            <a:r>
              <a:rPr lang="zh-TW" altLang="en-US" sz="3200" b="1" dirty="0"/>
              <a:t>地势西高东低</a:t>
            </a:r>
            <a:r>
              <a:rPr lang="zh-TW" altLang="en-US" sz="3200" dirty="0"/>
              <a:t>，大致呈现</a:t>
            </a:r>
            <a:r>
              <a:rPr lang="zh-TW" altLang="en-US" sz="3200" b="1" dirty="0"/>
              <a:t>三级阶梯</a:t>
            </a:r>
            <a:r>
              <a:rPr lang="zh-TW" altLang="en-US" sz="3200" dirty="0"/>
              <a:t>拾级向下的总趋势（图</a:t>
            </a:r>
            <a:r>
              <a:rPr lang="en-US" altLang="zh-TW" sz="3200" dirty="0"/>
              <a:t>1</a:t>
            </a:r>
            <a:r>
              <a:rPr lang="zh-TW" altLang="en-US" sz="3200" dirty="0"/>
              <a:t>），亦即所谓的</a:t>
            </a:r>
            <a:r>
              <a:rPr lang="en-US" altLang="zh-TW" sz="3200" dirty="0"/>
              <a:t>“</a:t>
            </a:r>
            <a:r>
              <a:rPr lang="zh-TW" altLang="en-US" sz="3200" b="1" dirty="0"/>
              <a:t>三级阶梯地势</a:t>
            </a:r>
            <a:r>
              <a:rPr lang="en-US" altLang="zh-TW" sz="3200" dirty="0"/>
              <a:t>”</a:t>
            </a:r>
          </a:p>
          <a:p>
            <a:endParaRPr lang="zh-TW" altLang="en-US" sz="32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225848-CA7C-49FD-8AD1-340DFA0AC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55" y="4770120"/>
            <a:ext cx="3761232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71" y="286758"/>
            <a:ext cx="6589199" cy="654274"/>
          </a:xfrm>
        </p:spPr>
        <p:txBody>
          <a:bodyPr/>
          <a:lstStyle/>
          <a:p>
            <a:r>
              <a:rPr lang="zh-TW" altLang="en-US" b="1" u="sng" dirty="0"/>
              <a:t>平原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C359-EA25-42D1-9A48-93F844F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63" y="1216241"/>
            <a:ext cx="7936637" cy="5575176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我国主要有</a:t>
            </a:r>
            <a:r>
              <a:rPr lang="zh-TW" altLang="en-US" sz="3200" b="1" dirty="0"/>
              <a:t>三大平原</a:t>
            </a:r>
            <a:r>
              <a:rPr lang="zh-TW" altLang="en-US" sz="3200" dirty="0"/>
              <a:t>，由北到南，依次序是东北平原、华北平原和长江中下游平原，全部分布在中国东部地势最低的第三级阶梯上（图</a:t>
            </a:r>
            <a:r>
              <a:rPr lang="en-US" altLang="zh-TW" sz="3200" dirty="0"/>
              <a:t>6</a:t>
            </a:r>
            <a:r>
              <a:rPr lang="zh-TW" altLang="en-US" sz="3200" dirty="0"/>
              <a:t>）</a:t>
            </a:r>
            <a:endParaRPr lang="en-HK" altLang="zh-TW" sz="3200" dirty="0"/>
          </a:p>
          <a:p>
            <a:r>
              <a:rPr lang="en-US" altLang="zh-TW" sz="3200" dirty="0"/>
              <a:t>1) </a:t>
            </a:r>
            <a:r>
              <a:rPr lang="zh-TW" altLang="en-US" sz="3200" b="1" u="sng" dirty="0"/>
              <a:t>东北平原</a:t>
            </a:r>
            <a:r>
              <a:rPr lang="zh-TW" altLang="en-US" sz="3200" dirty="0"/>
              <a:t>：位于中国东北部的大、小兴安岭和长白山之间，包括黑龙江、吉林、辽宁和内蒙古各省的一部分，是中国最大的平原，面积约为</a:t>
            </a:r>
            <a:r>
              <a:rPr lang="en-US" altLang="zh-TW" sz="3200" dirty="0"/>
              <a:t>35</a:t>
            </a:r>
            <a:r>
              <a:rPr lang="zh-TW" altLang="en-US" sz="3200" dirty="0"/>
              <a:t>万平方公里，海拔多在</a:t>
            </a:r>
            <a:r>
              <a:rPr lang="en-US" altLang="zh-TW" sz="3200" dirty="0"/>
              <a:t>200</a:t>
            </a:r>
            <a:r>
              <a:rPr lang="zh-TW" altLang="en-US" sz="3200" dirty="0"/>
              <a:t>米以下，除了中部地势稍高，大部分地方的地势皆平缓。其最大特色是拥有肥沃的黑土和淡水的沼泽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88433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57655193-4789-447E-B0F9-F313E248A643}"/>
              </a:ext>
            </a:extLst>
          </p:cNvPr>
          <p:cNvSpPr/>
          <p:nvPr/>
        </p:nvSpPr>
        <p:spPr>
          <a:xfrm>
            <a:off x="2238410" y="5431421"/>
            <a:ext cx="5778126" cy="861314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6 </a:t>
            </a:r>
            <a:r>
              <a:rPr lang="zh-TW" altLang="en-US" sz="3000" b="1" dirty="0"/>
              <a:t>我国的三大平原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006530" y="1147157"/>
            <a:ext cx="369332" cy="88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东北平原</a:t>
            </a:r>
            <a:endParaRPr lang="en-US" sz="1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68973" y="2280645"/>
            <a:ext cx="369332" cy="8894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华北平原</a:t>
            </a:r>
            <a:endParaRPr 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27963" y="3004742"/>
            <a:ext cx="84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长江中下游平原</a:t>
            </a:r>
            <a:endParaRPr 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855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F234-FB51-42F8-9132-DB8E969F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795" y="363984"/>
            <a:ext cx="7403976" cy="636529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2) </a:t>
            </a:r>
            <a:r>
              <a:rPr lang="zh-TW" altLang="en-US" sz="3200" b="1" u="sng" dirty="0"/>
              <a:t>华北平原</a:t>
            </a:r>
            <a:r>
              <a:rPr lang="zh-TW" altLang="en-US" sz="3200" dirty="0"/>
              <a:t>：位于东部偏北，在燕山、太行山、淮河之间，包括河北、河南、山东、京、津和江苏、安徽的一部分。华北平原是中国的第二大平原，面积约为</a:t>
            </a:r>
            <a:r>
              <a:rPr lang="en-US" altLang="zh-TW" sz="3200" dirty="0"/>
              <a:t>31</a:t>
            </a:r>
            <a:r>
              <a:rPr lang="zh-TW" altLang="en-US" sz="3200" dirty="0"/>
              <a:t>万平方公里，主要由黄河、淮河和海河冲积形成，地表平坦，多在海拔</a:t>
            </a:r>
            <a:r>
              <a:rPr lang="en-US" altLang="zh-TW" sz="3200" dirty="0"/>
              <a:t>50</a:t>
            </a:r>
            <a:r>
              <a:rPr lang="zh-TW" altLang="en-US" sz="3200" dirty="0"/>
              <a:t>米以下</a:t>
            </a:r>
            <a:endParaRPr lang="en-HK" altLang="zh-TW" sz="3200" dirty="0"/>
          </a:p>
          <a:p>
            <a:r>
              <a:rPr lang="en-US" altLang="zh-TW" sz="3200" dirty="0"/>
              <a:t>3) </a:t>
            </a:r>
            <a:r>
              <a:rPr lang="zh-TW" altLang="en-US" sz="3200" b="1" u="sng" dirty="0"/>
              <a:t>长江中下游平原：</a:t>
            </a:r>
            <a:r>
              <a:rPr lang="zh-TW" altLang="en-US" sz="3200" dirty="0"/>
              <a:t>包括巫山以东到长江口大小多个平原，例如洞庭湖平原、江汉平原、鄱阳湖平原、苏皖沿江平原和长江三角洲等，总面积约</a:t>
            </a:r>
            <a:r>
              <a:rPr lang="en-US" altLang="zh-TW" sz="3200" dirty="0"/>
              <a:t>20</a:t>
            </a:r>
            <a:r>
              <a:rPr lang="zh-TW" altLang="en-US" sz="3200" dirty="0"/>
              <a:t>万平方公里，是我国的第三大平原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33471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360" y="478935"/>
            <a:ext cx="6589199" cy="654274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/>
              <a:t>丘陵</a:t>
            </a:r>
            <a:br>
              <a:rPr lang="zh-TW" altLang="en-US" b="1" u="sng" dirty="0"/>
            </a:b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C359-EA25-42D1-9A48-93F844F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574" y="1358284"/>
            <a:ext cx="6591985" cy="4801513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我国的丘陵地主要分布于东部沿海地方，</a:t>
            </a:r>
            <a:r>
              <a:rPr lang="zh-TW" altLang="en-US" sz="3200" b="1" dirty="0"/>
              <a:t>三大丘陵</a:t>
            </a:r>
            <a:r>
              <a:rPr lang="zh-TW" altLang="en-US" sz="3200" dirty="0"/>
              <a:t>地（图</a:t>
            </a:r>
            <a:r>
              <a:rPr lang="en-US" altLang="zh-TW" sz="3200" dirty="0"/>
              <a:t>7</a:t>
            </a:r>
            <a:r>
              <a:rPr lang="zh-TW" altLang="en-US" sz="3200" dirty="0"/>
              <a:t>）包括：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东南丘陵</a:t>
            </a:r>
            <a:r>
              <a:rPr lang="zh-TW" altLang="en-US" sz="3200" dirty="0"/>
              <a:t>：是我国最大的一片丘陵地，包括雪峰山以东，长江以南的一大片地方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辽东丘陵</a:t>
            </a:r>
            <a:endParaRPr lang="en-HK" altLang="zh-TW" sz="3200" b="1" u="sng" dirty="0"/>
          </a:p>
          <a:p>
            <a:pPr marL="514350" indent="-514350">
              <a:buAutoNum type="arabicParenR"/>
            </a:pPr>
            <a:r>
              <a:rPr lang="zh-TW" altLang="en-US" sz="3200" b="1" u="sng" dirty="0"/>
              <a:t>山东丘陵</a:t>
            </a:r>
            <a:endParaRPr lang="en-HK" sz="3200" b="1" u="sng" dirty="0"/>
          </a:p>
        </p:txBody>
      </p:sp>
    </p:spTree>
    <p:extLst>
      <p:ext uri="{BB962C8B-B14F-4D97-AF65-F5344CB8AC3E}">
        <p14:creationId xmlns:p14="http://schemas.microsoft.com/office/powerpoint/2010/main" val="233963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5">
            <a:extLst>
              <a:ext uri="{FF2B5EF4-FFF2-40B4-BE49-F238E27FC236}">
                <a16:creationId xmlns:a16="http://schemas.microsoft.com/office/drawing/2014/main" id="{6D4898BE-B07B-4661-A15A-73CD229F06D6}"/>
              </a:ext>
            </a:extLst>
          </p:cNvPr>
          <p:cNvSpPr/>
          <p:nvPr/>
        </p:nvSpPr>
        <p:spPr>
          <a:xfrm>
            <a:off x="2238410" y="5431421"/>
            <a:ext cx="5778126" cy="94444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7  </a:t>
            </a:r>
            <a:r>
              <a:rPr lang="zh-TW" altLang="en-US" sz="3000" b="1" dirty="0"/>
              <a:t>我国主要丘陵的分布</a:t>
            </a:r>
            <a:endParaRPr lang="en-HK" altLang="zh-TW" sz="3000" b="1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094" t="13044" r="11420" b="17436"/>
          <a:stretch/>
        </p:blipFill>
        <p:spPr bwMode="auto">
          <a:xfrm>
            <a:off x="1491037" y="554556"/>
            <a:ext cx="7461770" cy="434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503025" y="3765665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东南</a:t>
            </a:r>
            <a:endParaRPr lang="en-US" altLang="zh-TW" sz="1200" b="1" dirty="0"/>
          </a:p>
          <a:p>
            <a:r>
              <a:rPr lang="zh-TW" altLang="en-US" sz="1200" b="1" dirty="0"/>
              <a:t>丘陵</a:t>
            </a:r>
            <a:endParaRPr lang="en-US" sz="1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43846" y="2338646"/>
            <a:ext cx="6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山东</a:t>
            </a:r>
            <a:endParaRPr lang="en-US" altLang="zh-TW" sz="1200" b="1" dirty="0"/>
          </a:p>
          <a:p>
            <a:r>
              <a:rPr lang="zh-TW" altLang="en-US" sz="1200" b="1" dirty="0"/>
              <a:t>丘陵</a:t>
            </a:r>
            <a:endParaRPr 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 rot="2310620">
            <a:off x="6175257" y="1394798"/>
            <a:ext cx="400110" cy="9476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400" b="1" dirty="0">
                <a:latin typeface="+mn-ea"/>
              </a:rPr>
              <a:t>辽东丘陵</a:t>
            </a:r>
            <a:endParaRPr 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70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2"/>
          <p:cNvSpPr/>
          <p:nvPr/>
        </p:nvSpPr>
        <p:spPr>
          <a:xfrm>
            <a:off x="802927" y="150108"/>
            <a:ext cx="8064586" cy="1058648"/>
          </a:xfrm>
          <a:prstGeom prst="wedgeRoundRectCallout">
            <a:avLst>
              <a:gd name="adj1" fmla="val 15609"/>
              <a:gd name="adj2" fmla="val 66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1  </a:t>
            </a:r>
            <a:r>
              <a:rPr lang="zh-TW" altLang="en-US" sz="3000" b="1" dirty="0"/>
              <a:t>我国的三级阶梯地势和主要河流图</a:t>
            </a:r>
            <a:endParaRPr lang="en-HK" altLang="zh-TW" sz="3000" b="1" dirty="0"/>
          </a:p>
          <a:p>
            <a:pPr algn="ctr"/>
            <a:r>
              <a:rPr lang="en-US" altLang="zh-TW" sz="3000" b="1" dirty="0"/>
              <a:t>(</a:t>
            </a:r>
            <a:r>
              <a:rPr lang="zh-TW" altLang="en-US" sz="3000" b="1" dirty="0"/>
              <a:t>及相关资料</a:t>
            </a:r>
            <a:r>
              <a:rPr lang="en-US" altLang="zh-TW" sz="3000" b="1" dirty="0"/>
              <a:t>)</a:t>
            </a:r>
            <a:endParaRPr lang="zh-HK" altLang="en-US" sz="30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43801"/>
              </p:ext>
            </p:extLst>
          </p:nvPr>
        </p:nvGraphicFramePr>
        <p:xfrm>
          <a:off x="0" y="1268827"/>
          <a:ext cx="249433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67">
                  <a:extLst>
                    <a:ext uri="{9D8B030D-6E8A-4147-A177-3AD203B41FA5}">
                      <a16:colId xmlns:a16="http://schemas.microsoft.com/office/drawing/2014/main" val="587055473"/>
                    </a:ext>
                  </a:extLst>
                </a:gridCol>
                <a:gridCol w="933895">
                  <a:extLst>
                    <a:ext uri="{9D8B030D-6E8A-4147-A177-3AD203B41FA5}">
                      <a16:colId xmlns:a16="http://schemas.microsoft.com/office/drawing/2014/main" val="1894175473"/>
                    </a:ext>
                  </a:extLst>
                </a:gridCol>
                <a:gridCol w="1078775">
                  <a:extLst>
                    <a:ext uri="{9D8B030D-6E8A-4147-A177-3AD203B41FA5}">
                      <a16:colId xmlns:a16="http://schemas.microsoft.com/office/drawing/2014/main" val="402160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u="sng" dirty="0"/>
                        <a:t>河流</a:t>
                      </a:r>
                      <a:endParaRPr lang="zh-HK" alt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河长</a:t>
                      </a:r>
                      <a:r>
                        <a:rPr lang="zh-HK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数据来源：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中国统计年鉴</a:t>
                      </a:r>
                      <a:r>
                        <a:rPr lang="en-US" altLang="zh-TW" dirty="0"/>
                        <a:t>2021》)</a:t>
                      </a:r>
                      <a:endParaRPr lang="en-US" altLang="zh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年径流量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数据来源：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中国统计年鉴</a:t>
                      </a:r>
                      <a:r>
                        <a:rPr lang="en-US" altLang="zh-TW" dirty="0"/>
                        <a:t>2021》)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黄河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5,464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592</a:t>
                      </a:r>
                      <a:r>
                        <a:rPr lang="zh-HK" altLang="en-US" dirty="0"/>
                        <a:t>亿立方米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7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长江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6,300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9,857</a:t>
                      </a:r>
                      <a:r>
                        <a:rPr lang="zh-HK" altLang="en-US" dirty="0"/>
                        <a:t>亿立方米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99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31394"/>
          <a:stretch/>
        </p:blipFill>
        <p:spPr>
          <a:xfrm>
            <a:off x="2532121" y="1687994"/>
            <a:ext cx="6671116" cy="5170006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4BD4A83C-C736-4CEF-9EE5-9BCC7CD80E1E}"/>
              </a:ext>
            </a:extLst>
          </p:cNvPr>
          <p:cNvSpPr txBox="1"/>
          <p:nvPr/>
        </p:nvSpPr>
        <p:spPr>
          <a:xfrm>
            <a:off x="5753886" y="3255330"/>
            <a:ext cx="21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       黄河</a:t>
            </a:r>
            <a:endParaRPr lang="en-US" altLang="zh-TW" b="1" dirty="0"/>
          </a:p>
          <a:p>
            <a:endParaRPr lang="en-HK" altLang="zh-TW" sz="140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2D17171-2EEE-4222-A00F-9E60EBADADF7}"/>
              </a:ext>
            </a:extLst>
          </p:cNvPr>
          <p:cNvSpPr txBox="1"/>
          <p:nvPr/>
        </p:nvSpPr>
        <p:spPr>
          <a:xfrm>
            <a:off x="6373434" y="4464446"/>
            <a:ext cx="79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长江</a:t>
            </a:r>
            <a:endParaRPr lang="en-US" altLang="zh-TW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867349" y="5151912"/>
            <a:ext cx="88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/>
              <a:t>图例</a:t>
            </a:r>
            <a:endParaRPr lang="zh-HK" altLang="en-US" b="1" u="sng" dirty="0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3E2BC3E1-C07E-4D25-B8B8-CF2A4F29F41A}"/>
              </a:ext>
            </a:extLst>
          </p:cNvPr>
          <p:cNvSpPr txBox="1"/>
          <p:nvPr/>
        </p:nvSpPr>
        <p:spPr>
          <a:xfrm>
            <a:off x="3347958" y="5624430"/>
            <a:ext cx="14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第一级阶梯</a:t>
            </a:r>
            <a:endParaRPr lang="en-HK" altLang="zh-TW" b="1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15B8C3A3-6EE0-4458-8254-7A05627C4ED0}"/>
              </a:ext>
            </a:extLst>
          </p:cNvPr>
          <p:cNvSpPr txBox="1"/>
          <p:nvPr/>
        </p:nvSpPr>
        <p:spPr>
          <a:xfrm>
            <a:off x="3347958" y="5993762"/>
            <a:ext cx="14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第二级阶梯</a:t>
            </a:r>
            <a:endParaRPr lang="en-HK" altLang="zh-TW" b="1" dirty="0"/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301889A8-195F-4E28-9BDA-EA1BDBC06842}"/>
              </a:ext>
            </a:extLst>
          </p:cNvPr>
          <p:cNvSpPr txBox="1"/>
          <p:nvPr/>
        </p:nvSpPr>
        <p:spPr>
          <a:xfrm>
            <a:off x="3347958" y="6355595"/>
            <a:ext cx="138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第三级阶梯</a:t>
            </a:r>
            <a:endParaRPr lang="en-HK" altLang="zh-TW" b="1" dirty="0"/>
          </a:p>
        </p:txBody>
      </p:sp>
    </p:spTree>
    <p:extLst>
      <p:ext uri="{BB962C8B-B14F-4D97-AF65-F5344CB8AC3E}">
        <p14:creationId xmlns:p14="http://schemas.microsoft.com/office/powerpoint/2010/main" val="328246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6754"/>
              </p:ext>
            </p:extLst>
          </p:nvPr>
        </p:nvGraphicFramePr>
        <p:xfrm>
          <a:off x="1774536" y="3050664"/>
          <a:ext cx="630414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55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473008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三级阶梯地势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特征及例子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第一级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200" dirty="0"/>
                        <a:t>第一级阶梯包括中国西南部</a:t>
                      </a:r>
                      <a:r>
                        <a:rPr lang="zh-TW" altLang="en-US" sz="3200" b="1" dirty="0"/>
                        <a:t>海拔平均</a:t>
                      </a:r>
                      <a:r>
                        <a:rPr lang="en-US" altLang="zh-TW" sz="3200" b="1" dirty="0"/>
                        <a:t>4,000</a:t>
                      </a:r>
                      <a:r>
                        <a:rPr lang="zh-TW" altLang="en-US" sz="3200" b="1" dirty="0"/>
                        <a:t>米以上</a:t>
                      </a:r>
                      <a:r>
                        <a:rPr lang="zh-TW" altLang="en-US" sz="3200" dirty="0"/>
                        <a:t>的青藏高原等高山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83231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451813" y="1270934"/>
            <a:ext cx="758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从以上图</a:t>
            </a:r>
            <a:r>
              <a:rPr lang="en-US" altLang="zh-TW" sz="3200" dirty="0"/>
              <a:t>1</a:t>
            </a:r>
            <a:r>
              <a:rPr lang="zh-TW" altLang="en-US" sz="3200" dirty="0"/>
              <a:t>中可见，我国的三级地形地势呈现西高东低的大势，而各级阶梯的特征及例子如下：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9629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E0F84C82-7C1C-4A26-88BF-1BA1B46AD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988"/>
              </p:ext>
            </p:extLst>
          </p:nvPr>
        </p:nvGraphicFramePr>
        <p:xfrm>
          <a:off x="1269507" y="167640"/>
          <a:ext cx="774132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900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580842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三级阶梯地势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特征及例子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第二级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第二级阶梯的高度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约海拔</a:t>
                      </a:r>
                      <a:r>
                        <a:rPr kumimoji="0" lang="en-US" altLang="zh-TW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1,000-2,000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，部分地区可在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米以下</a:t>
                      </a:r>
                      <a:endParaRPr kumimoji="0" lang="en-US" altLang="zh-TW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这个跨越我国的中部、北部及西北部的区域分布着一系列在海拔</a:t>
                      </a:r>
                      <a:r>
                        <a:rPr kumimoji="0" lang="en-US" altLang="zh-TW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1,500</a:t>
                      </a: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米以上的高地，例如有阿尔泰山脉、天山山脉、内蒙古高原、黄土高原、云贵高原、准噶尔盆地、塔里木盆地、柴达木盆地及四川盆地等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02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48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692C977-5DD5-478A-9E1E-2DE1E448E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37224"/>
              </p:ext>
            </p:extLst>
          </p:nvPr>
        </p:nvGraphicFramePr>
        <p:xfrm>
          <a:off x="1588106" y="655320"/>
          <a:ext cx="699574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739">
                  <a:extLst>
                    <a:ext uri="{9D8B030D-6E8A-4147-A177-3AD203B41FA5}">
                      <a16:colId xmlns:a16="http://schemas.microsoft.com/office/drawing/2014/main" val="3469036102"/>
                    </a:ext>
                  </a:extLst>
                </a:gridCol>
                <a:gridCol w="5249008">
                  <a:extLst>
                    <a:ext uri="{9D8B030D-6E8A-4147-A177-3AD203B41FA5}">
                      <a16:colId xmlns:a16="http://schemas.microsoft.com/office/drawing/2014/main" val="23878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三级阶梯地势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特征及例子</a:t>
                      </a:r>
                      <a:endParaRPr lang="zh-HK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2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/>
                        <a:t>第三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级</a:t>
                      </a:r>
                      <a:endParaRPr lang="zh-HK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越过大兴安岭至雪峰山一线，一直至东部的海岸，是我国地势的第三级阶梯，是一片高度在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海拔</a:t>
                      </a:r>
                      <a:r>
                        <a:rPr kumimoji="0" lang="en-US" altLang="zh-TW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kumimoji="0" lang="zh-TW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米以下的平原和丘陵地</a:t>
                      </a:r>
                      <a:endParaRPr kumimoji="0" lang="en-US" altLang="zh-TW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第三级阶梯的例子有东北平原、华北平原、长江中下游平原及东南丘陵等</a:t>
                      </a:r>
                      <a:endParaRPr lang="zh-HK" altLang="en-US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00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9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5A27-752D-47EA-9D51-28DBC19D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308" y="164968"/>
            <a:ext cx="6873111" cy="262779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如以图</a:t>
            </a:r>
            <a:r>
              <a:rPr lang="en-US" altLang="zh-TW" sz="3200" dirty="0"/>
              <a:t>1</a:t>
            </a:r>
            <a:r>
              <a:rPr lang="zh-TW" altLang="en-US" sz="3200" dirty="0"/>
              <a:t>中的长江为例子来绘画一幅剖面图，可以见到我国的主要河流</a:t>
            </a:r>
            <a:r>
              <a:rPr lang="en-US" altLang="zh-TW" sz="3200" dirty="0"/>
              <a:t>(</a:t>
            </a:r>
            <a:r>
              <a:rPr lang="zh-TW" altLang="en-US" sz="3200" dirty="0"/>
              <a:t>如长江及黄河</a:t>
            </a:r>
            <a:r>
              <a:rPr lang="en-US" altLang="zh-TW" sz="3200" dirty="0"/>
              <a:t>)</a:t>
            </a:r>
            <a:r>
              <a:rPr lang="zh-TW" altLang="en-US" sz="3200" dirty="0"/>
              <a:t>的流向，也大致反映了我国西高东低的地形大势</a:t>
            </a:r>
            <a:r>
              <a:rPr lang="en-US" altLang="zh-TW" sz="3200" dirty="0"/>
              <a:t>(</a:t>
            </a:r>
            <a:r>
              <a:rPr lang="zh-TW" altLang="en-US" sz="3200" dirty="0"/>
              <a:t>参看以下图</a:t>
            </a:r>
            <a:r>
              <a:rPr lang="en-US" altLang="zh-TW" sz="3200" dirty="0"/>
              <a:t>2)</a:t>
            </a:r>
            <a:endParaRPr lang="en-HK" sz="3200" dirty="0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CE60E4E6-4C1D-405D-94A8-0B9653D61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1" b="15111"/>
          <a:stretch/>
        </p:blipFill>
        <p:spPr>
          <a:xfrm>
            <a:off x="0" y="2960017"/>
            <a:ext cx="9144000" cy="3733015"/>
          </a:xfrm>
          <a:prstGeom prst="rect">
            <a:avLst/>
          </a:prstGeom>
        </p:spPr>
      </p:pic>
      <p:sp>
        <p:nvSpPr>
          <p:cNvPr id="5" name="圓角矩形圖說文字 5">
            <a:extLst>
              <a:ext uri="{FF2B5EF4-FFF2-40B4-BE49-F238E27FC236}">
                <a16:creationId xmlns:a16="http://schemas.microsoft.com/office/drawing/2014/main" id="{48717EF3-CBD1-4C9F-B9BD-4F98EA3E2F4D}"/>
              </a:ext>
            </a:extLst>
          </p:cNvPr>
          <p:cNvSpPr/>
          <p:nvPr/>
        </p:nvSpPr>
        <p:spPr>
          <a:xfrm>
            <a:off x="4166101" y="2291802"/>
            <a:ext cx="4684935" cy="859772"/>
          </a:xfrm>
          <a:prstGeom prst="wedgeRoundRectCallout">
            <a:avLst>
              <a:gd name="adj1" fmla="val -15514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2  </a:t>
            </a:r>
            <a:r>
              <a:rPr lang="zh-TW" altLang="en-US" sz="3000" b="1" dirty="0"/>
              <a:t>长江的剖面图</a:t>
            </a:r>
            <a:endParaRPr lang="zh-HK" altLang="en-US" sz="3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BF9E2-C26E-42AE-B4B0-1EC1DFE8961E}"/>
              </a:ext>
            </a:extLst>
          </p:cNvPr>
          <p:cNvSpPr txBox="1"/>
          <p:nvPr/>
        </p:nvSpPr>
        <p:spPr>
          <a:xfrm>
            <a:off x="843378" y="584594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西</a:t>
            </a:r>
            <a:endParaRPr lang="en-HK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D3153-DBA4-491A-B4D7-EDA663AE4463}"/>
              </a:ext>
            </a:extLst>
          </p:cNvPr>
          <p:cNvSpPr txBox="1"/>
          <p:nvPr/>
        </p:nvSpPr>
        <p:spPr>
          <a:xfrm>
            <a:off x="7954392" y="5845945"/>
            <a:ext cx="5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东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09508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1878-7842-443A-8B9D-7B65B630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25296"/>
          </a:xfrm>
        </p:spPr>
        <p:txBody>
          <a:bodyPr/>
          <a:lstStyle/>
          <a:p>
            <a:r>
              <a:rPr lang="zh-TW" altLang="en-US" b="1" u="sng" dirty="0"/>
              <a:t>地形的特征 </a:t>
            </a:r>
            <a:r>
              <a:rPr lang="en-US" altLang="zh-TW" b="1" u="sng" dirty="0"/>
              <a:t>– </a:t>
            </a:r>
            <a:r>
              <a:rPr lang="zh-TW" altLang="en-US" b="1" u="sng" dirty="0"/>
              <a:t>山多平地少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2B83A-9E5A-45EA-834C-7BA7EEBB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606858"/>
            <a:ext cx="6591985" cy="4838330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山多是我国地形的一个重要特征。以高度计算，高度在</a:t>
            </a:r>
            <a:r>
              <a:rPr lang="en-US" altLang="zh-TW" sz="3200" dirty="0"/>
              <a:t>500</a:t>
            </a:r>
            <a:r>
              <a:rPr lang="zh-TW" altLang="en-US" sz="3200" dirty="0"/>
              <a:t>米以下的低地只占全国土地总面积的</a:t>
            </a:r>
            <a:r>
              <a:rPr lang="en-US" altLang="zh-TW" sz="3200" dirty="0"/>
              <a:t>25%</a:t>
            </a:r>
            <a:r>
              <a:rPr lang="zh-TW" altLang="en-US" sz="3200" dirty="0"/>
              <a:t>，而高度在</a:t>
            </a:r>
            <a:r>
              <a:rPr lang="en-US" altLang="zh-TW" sz="3200" dirty="0"/>
              <a:t>500</a:t>
            </a:r>
            <a:r>
              <a:rPr lang="zh-TW" altLang="en-US" sz="3200" dirty="0"/>
              <a:t>米以上的高地却约占了约四份之三</a:t>
            </a:r>
            <a:endParaRPr lang="en-HK" altLang="zh-TW" sz="3200" dirty="0"/>
          </a:p>
          <a:p>
            <a:r>
              <a:rPr lang="zh-TW" altLang="en-US" sz="3200" dirty="0"/>
              <a:t>我国坡地</a:t>
            </a:r>
            <a:r>
              <a:rPr lang="en-US" altLang="zh-TW" sz="3200" dirty="0"/>
              <a:t>(</a:t>
            </a:r>
            <a:r>
              <a:rPr lang="zh-TW" altLang="en-US" sz="3200" dirty="0"/>
              <a:t>包括山脉、高原和丘陵等</a:t>
            </a:r>
            <a:r>
              <a:rPr lang="en-US" altLang="zh-TW" sz="3200" dirty="0"/>
              <a:t>)</a:t>
            </a:r>
            <a:r>
              <a:rPr lang="zh-TW" altLang="en-US" sz="3200" dirty="0"/>
              <a:t>的面积约占全国土地总面积的</a:t>
            </a:r>
            <a:r>
              <a:rPr lang="en-US" altLang="zh-TW" sz="3200" dirty="0"/>
              <a:t>69%</a:t>
            </a:r>
            <a:endParaRPr lang="en-HK" altLang="zh-TW" sz="3200" dirty="0"/>
          </a:p>
          <a:p>
            <a:r>
              <a:rPr lang="zh-TW" altLang="en-US" sz="3200" dirty="0"/>
              <a:t>相反，平地</a:t>
            </a:r>
            <a:r>
              <a:rPr lang="en-US" altLang="zh-TW" sz="3200" dirty="0"/>
              <a:t>(</a:t>
            </a:r>
            <a:r>
              <a:rPr lang="zh-TW" altLang="en-US" sz="3200" dirty="0"/>
              <a:t>包括地势较平坦的盆地和平原等</a:t>
            </a:r>
            <a:r>
              <a:rPr lang="en-US" altLang="zh-TW" sz="3200" dirty="0"/>
              <a:t>)</a:t>
            </a:r>
            <a:r>
              <a:rPr lang="zh-TW" altLang="en-US" sz="3200" dirty="0"/>
              <a:t>的面积只占总面积的</a:t>
            </a:r>
            <a:r>
              <a:rPr lang="en-US" altLang="zh-TW" sz="3200" dirty="0"/>
              <a:t>31%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66332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DF0A-40E4-4350-BDFA-C357F3A6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60807"/>
          </a:xfrm>
        </p:spPr>
        <p:txBody>
          <a:bodyPr/>
          <a:lstStyle/>
          <a:p>
            <a:r>
              <a:rPr lang="zh-TW" altLang="en-US" b="1" u="sng" dirty="0"/>
              <a:t>山脉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CD37-3AF2-44A3-A84E-C07F5B180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73693"/>
            <a:ext cx="6591985" cy="526445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山脉是指连绵的山体，它是构成中国地形的骨架</a:t>
            </a:r>
            <a:endParaRPr lang="en-HK" altLang="zh-TW" sz="3200" dirty="0"/>
          </a:p>
          <a:p>
            <a:r>
              <a:rPr lang="zh-TW" altLang="en-US" sz="3200" dirty="0"/>
              <a:t>我国的山脉虽然纵横交错，但其分布有着一定的规律性，并可大致分为图</a:t>
            </a:r>
            <a:r>
              <a:rPr lang="en-US" altLang="zh-TW" sz="3200" dirty="0"/>
              <a:t>3</a:t>
            </a:r>
            <a:r>
              <a:rPr lang="zh-TW" altLang="en-US" sz="3200" dirty="0"/>
              <a:t>的</a:t>
            </a:r>
            <a:r>
              <a:rPr lang="zh-TW" altLang="en-US" sz="3200" b="1" dirty="0"/>
              <a:t>四组山脉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东－西走向的山脉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东北－西南走向的山脉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南－北走向的山脉</a:t>
            </a:r>
            <a:endParaRPr lang="en-HK" altLang="zh-TW" sz="3200" b="1" dirty="0"/>
          </a:p>
          <a:p>
            <a:pPr marL="514350" indent="-514350">
              <a:buAutoNum type="arabicParenR"/>
            </a:pPr>
            <a:r>
              <a:rPr lang="zh-TW" altLang="en-US" sz="3200" b="1" dirty="0"/>
              <a:t>西北－东南弧形走向山脉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365222124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a8f5d743afa6f95fdf86e341aa3d847b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1eef4b31a12a555155f8a8a482b8ea0e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7e35e7-8d97-4873-bcad-3ed55303f7fc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5C2AC2D6-4563-45CE-B9EC-52516BEAA637}"/>
</file>

<file path=customXml/itemProps2.xml><?xml version="1.0" encoding="utf-8"?>
<ds:datastoreItem xmlns:ds="http://schemas.openxmlformats.org/officeDocument/2006/customXml" ds:itemID="{9C4B019D-BEAC-475A-8400-F26D58604195}"/>
</file>

<file path=customXml/itemProps3.xml><?xml version="1.0" encoding="utf-8"?>
<ds:datastoreItem xmlns:ds="http://schemas.openxmlformats.org/officeDocument/2006/customXml" ds:itemID="{F4C5B33A-B638-418F-B18B-D1A89C60ED15}"/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1414</Words>
  <Application>Microsoft Office PowerPoint</Application>
  <PresentationFormat>全屏显示(4:3)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微軟正黑體</vt:lpstr>
      <vt:lpstr>Arial</vt:lpstr>
      <vt:lpstr>Century Gothic</vt:lpstr>
      <vt:lpstr>Wingdings 3</vt:lpstr>
      <vt:lpstr>Wisp</vt:lpstr>
      <vt:lpstr>中国地理  简报系列 (2) – 我国的地形</vt:lpstr>
      <vt:lpstr>我国的地形格局 - 三级阶梯地势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地形的特征 – 山多平地少</vt:lpstr>
      <vt:lpstr>山脉</vt:lpstr>
      <vt:lpstr>PowerPoint 演示文稿</vt:lpstr>
      <vt:lpstr>PowerPoint 演示文稿</vt:lpstr>
      <vt:lpstr>PowerPoint 演示文稿</vt:lpstr>
      <vt:lpstr>高原</vt:lpstr>
      <vt:lpstr>PowerPoint 演示文稿</vt:lpstr>
      <vt:lpstr>PowerPoint 演示文稿</vt:lpstr>
      <vt:lpstr>盆地</vt:lpstr>
      <vt:lpstr>PowerPoint 演示文稿</vt:lpstr>
      <vt:lpstr>PowerPoint 演示文稿</vt:lpstr>
      <vt:lpstr>PowerPoint 演示文稿</vt:lpstr>
      <vt:lpstr>平原</vt:lpstr>
      <vt:lpstr>PowerPoint 演示文稿</vt:lpstr>
      <vt:lpstr>PowerPoint 演示文稿</vt:lpstr>
      <vt:lpstr>丘陵 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(2) – 中國的地形</dc:title>
  <dc:creator>Jenny Yau</dc:creator>
  <cp:lastModifiedBy>福林 李</cp:lastModifiedBy>
  <cp:revision>146</cp:revision>
  <dcterms:created xsi:type="dcterms:W3CDTF">2020-04-20T08:55:13Z</dcterms:created>
  <dcterms:modified xsi:type="dcterms:W3CDTF">2026-01-14T23:43:46Z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